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5" r:id="rId4"/>
    <p:sldId id="257" r:id="rId5"/>
    <p:sldId id="258" r:id="rId6"/>
    <p:sldId id="261" r:id="rId7"/>
    <p:sldId id="260" r:id="rId8"/>
    <p:sldId id="25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4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21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dushku\Documents\My%20Documents\MIKRODATA\Fiqiri\shqiperia_shifra\Copy%20of%20Tabelat_e_IMF_1992_article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dushku\Documents\My%20Documents\MIKRODATA\Fiqiri\shqiperia_shifra\Copy%20of%20Tabelat_e_IMF_1992_article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dushku\Documents\My%20Documents\MIKRODATA\Fiqiri\shqiperia_shifra\Copy%20of%20Tabelat_e_IMF_1992_article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dushku\Documents\My%20Documents\MIKRODATA\Fiqiri\shqiperia_shifra\Copy%20of%20Tabelat_e_IMF_1992_article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dushku\Documents\My%20Documents\MIKRODATA\Fiqiri\shqiperia_shifra\Copy%20of%20Tabelat_e_IMF_1992_article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dushku\Documents\My%20Documents\MIKRODATA\Fiqiri\shqiperia_shifra\Copy%20of%20Tabelat_e_IMF_1992_article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dushku\Documents\My%20Documents\MIKRODATA\Fiqiri\shqiperia_shifra\Copy%20of%20Tabelat_e_IMF_1992_article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800"/>
              <a:t>Figure</a:t>
            </a:r>
            <a:r>
              <a:rPr lang="en-GB" sz="1800" baseline="0"/>
              <a:t> 1. </a:t>
            </a:r>
            <a:r>
              <a:rPr lang="en-GB" sz="1800"/>
              <a:t>Main economic indicators</a:t>
            </a:r>
          </a:p>
        </c:rich>
      </c:tx>
      <c:layout>
        <c:manualLayout>
          <c:xMode val="edge"/>
          <c:yMode val="edge"/>
          <c:x val="7.9249927486688462E-3"/>
          <c:y val="1.70042486074703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0010768874478927"/>
          <c:y val="0.12098545199502012"/>
          <c:w val="0.87790528022232517"/>
          <c:h val="0.731051922540068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Table2!$N$7</c:f>
              <c:strCache>
                <c:ptCount val="1"/>
                <c:pt idx="0">
                  <c:v>Personal consumption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Table2!$P$5:$U$5</c:f>
              <c:strCache>
                <c:ptCount val="6"/>
                <c:pt idx="0">
                  <c:v>1980-85</c:v>
                </c:pt>
                <c:pt idx="1">
                  <c:v>1986</c:v>
                </c:pt>
                <c:pt idx="2">
                  <c:v>1987</c:v>
                </c:pt>
                <c:pt idx="3">
                  <c:v>1988</c:v>
                </c:pt>
                <c:pt idx="4">
                  <c:v>1989</c:v>
                </c:pt>
                <c:pt idx="5">
                  <c:v>1990</c:v>
                </c:pt>
              </c:strCache>
            </c:strRef>
          </c:cat>
          <c:val>
            <c:numRef>
              <c:f>Table2!$P$7:$U$7</c:f>
              <c:numCache>
                <c:formatCode>General</c:formatCode>
                <c:ptCount val="6"/>
                <c:pt idx="0">
                  <c:v>2.5</c:v>
                </c:pt>
                <c:pt idx="1">
                  <c:v>4.5999999999999996</c:v>
                </c:pt>
                <c:pt idx="2">
                  <c:v>3.4</c:v>
                </c:pt>
                <c:pt idx="3">
                  <c:v>1.1000000000000001</c:v>
                </c:pt>
                <c:pt idx="4">
                  <c:v>6.9</c:v>
                </c:pt>
                <c:pt idx="5">
                  <c:v>2</c:v>
                </c:pt>
              </c:numCache>
            </c:numRef>
          </c:val>
        </c:ser>
        <c:ser>
          <c:idx val="1"/>
          <c:order val="1"/>
          <c:tx>
            <c:strRef>
              <c:f>Table2!$N$8</c:f>
              <c:strCache>
                <c:ptCount val="1"/>
                <c:pt idx="0">
                  <c:v>Social consumption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Table2!$P$5:$U$5</c:f>
              <c:strCache>
                <c:ptCount val="6"/>
                <c:pt idx="0">
                  <c:v>1980-85</c:v>
                </c:pt>
                <c:pt idx="1">
                  <c:v>1986</c:v>
                </c:pt>
                <c:pt idx="2">
                  <c:v>1987</c:v>
                </c:pt>
                <c:pt idx="3">
                  <c:v>1988</c:v>
                </c:pt>
                <c:pt idx="4">
                  <c:v>1989</c:v>
                </c:pt>
                <c:pt idx="5">
                  <c:v>1990</c:v>
                </c:pt>
              </c:strCache>
            </c:strRef>
          </c:cat>
          <c:val>
            <c:numRef>
              <c:f>Table2!$P$8:$U$8</c:f>
              <c:numCache>
                <c:formatCode>General</c:formatCode>
                <c:ptCount val="6"/>
                <c:pt idx="0">
                  <c:v>2.2000000000000002</c:v>
                </c:pt>
                <c:pt idx="1">
                  <c:v>0.4</c:v>
                </c:pt>
                <c:pt idx="2">
                  <c:v>3.1</c:v>
                </c:pt>
                <c:pt idx="3">
                  <c:v>-1.7</c:v>
                </c:pt>
                <c:pt idx="4">
                  <c:v>2.2000000000000002</c:v>
                </c:pt>
                <c:pt idx="5">
                  <c:v>0.4</c:v>
                </c:pt>
              </c:numCache>
            </c:numRef>
          </c:val>
        </c:ser>
        <c:ser>
          <c:idx val="2"/>
          <c:order val="2"/>
          <c:tx>
            <c:strRef>
              <c:f>Table2!$N$9</c:f>
              <c:strCache>
                <c:ptCount val="1"/>
                <c:pt idx="0">
                  <c:v>Net capital formation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Table2!$P$5:$U$5</c:f>
              <c:strCache>
                <c:ptCount val="6"/>
                <c:pt idx="0">
                  <c:v>1980-85</c:v>
                </c:pt>
                <c:pt idx="1">
                  <c:v>1986</c:v>
                </c:pt>
                <c:pt idx="2">
                  <c:v>1987</c:v>
                </c:pt>
                <c:pt idx="3">
                  <c:v>1988</c:v>
                </c:pt>
                <c:pt idx="4">
                  <c:v>1989</c:v>
                </c:pt>
                <c:pt idx="5">
                  <c:v>1990</c:v>
                </c:pt>
              </c:strCache>
            </c:strRef>
          </c:cat>
          <c:val>
            <c:numRef>
              <c:f>Table2!$P$9:$U$9</c:f>
              <c:numCache>
                <c:formatCode>General</c:formatCode>
                <c:ptCount val="6"/>
                <c:pt idx="0">
                  <c:v>-0.8</c:v>
                </c:pt>
                <c:pt idx="1">
                  <c:v>3.6</c:v>
                </c:pt>
                <c:pt idx="2">
                  <c:v>-17</c:v>
                </c:pt>
                <c:pt idx="3">
                  <c:v>13.3</c:v>
                </c:pt>
                <c:pt idx="4">
                  <c:v>30.6</c:v>
                </c:pt>
                <c:pt idx="5">
                  <c:v>-30.5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83070864"/>
        <c:axId val="583068120"/>
      </c:barChart>
      <c:catAx>
        <c:axId val="5830708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83068120"/>
        <c:crosses val="autoZero"/>
        <c:auto val="1"/>
        <c:lblAlgn val="ctr"/>
        <c:lblOffset val="100"/>
        <c:noMultiLvlLbl val="0"/>
      </c:catAx>
      <c:valAx>
        <c:axId val="583068120"/>
        <c:scaling>
          <c:orientation val="minMax"/>
          <c:min val="-3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100"/>
                  <a:t>Percent change</a:t>
                </a:r>
              </a:p>
            </c:rich>
          </c:tx>
          <c:layout>
            <c:manualLayout>
              <c:xMode val="edge"/>
              <c:yMode val="edge"/>
              <c:x val="1.0944495908599659E-3"/>
              <c:y val="9.6540190626423397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in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83070864"/>
        <c:crosses val="autoZero"/>
        <c:crossBetween val="between"/>
        <c:majorUnit val="5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l"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800" dirty="0" smtClean="0"/>
              <a:t>Figure 2. Main economic indicators (continued)</a:t>
            </a:r>
            <a:endParaRPr lang="en-GB" sz="1800" dirty="0"/>
          </a:p>
        </c:rich>
      </c:tx>
      <c:layout>
        <c:manualLayout>
          <c:xMode val="edge"/>
          <c:yMode val="edge"/>
          <c:x val="1.8180098811178016E-2"/>
          <c:y val="2.334913996568411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l"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6597228655241625"/>
          <c:y val="0.14437582187363979"/>
          <c:w val="0.641094642581442"/>
          <c:h val="0.7634194355851005"/>
        </c:manualLayout>
      </c:layout>
      <c:radarChart>
        <c:radarStyle val="marker"/>
        <c:varyColors val="0"/>
        <c:ser>
          <c:idx val="0"/>
          <c:order val="0"/>
          <c:tx>
            <c:strRef>
              <c:f>Table2!$M$25</c:f>
              <c:strCache>
                <c:ptCount val="1"/>
                <c:pt idx="0">
                  <c:v>State budget revenues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Table2!$O$24:$U$24</c:f>
              <c:strCache>
                <c:ptCount val="7"/>
                <c:pt idx="0">
                  <c:v>1980-85</c:v>
                </c:pt>
                <c:pt idx="1">
                  <c:v>1986</c:v>
                </c:pt>
                <c:pt idx="2">
                  <c:v>1987</c:v>
                </c:pt>
                <c:pt idx="3">
                  <c:v>1988</c:v>
                </c:pt>
                <c:pt idx="4">
                  <c:v>1989</c:v>
                </c:pt>
                <c:pt idx="5">
                  <c:v>1990</c:v>
                </c:pt>
                <c:pt idx="6">
                  <c:v>1991</c:v>
                </c:pt>
              </c:strCache>
            </c:strRef>
          </c:cat>
          <c:val>
            <c:numRef>
              <c:f>Table2!$O$25:$U$25</c:f>
              <c:numCache>
                <c:formatCode>General</c:formatCode>
                <c:ptCount val="7"/>
                <c:pt idx="0">
                  <c:v>50.92</c:v>
                </c:pt>
                <c:pt idx="1">
                  <c:v>48.7</c:v>
                </c:pt>
                <c:pt idx="2">
                  <c:v>49.2</c:v>
                </c:pt>
                <c:pt idx="3">
                  <c:v>53.2</c:v>
                </c:pt>
                <c:pt idx="4">
                  <c:v>48.2</c:v>
                </c:pt>
                <c:pt idx="5">
                  <c:v>47</c:v>
                </c:pt>
                <c:pt idx="6">
                  <c:v>32</c:v>
                </c:pt>
              </c:numCache>
            </c:numRef>
          </c:val>
        </c:ser>
        <c:ser>
          <c:idx val="1"/>
          <c:order val="1"/>
          <c:tx>
            <c:strRef>
              <c:f>Table2!$M$26</c:f>
              <c:strCache>
                <c:ptCount val="1"/>
                <c:pt idx="0">
                  <c:v>State budget expenditure3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Table2!$O$24:$U$24</c:f>
              <c:strCache>
                <c:ptCount val="7"/>
                <c:pt idx="0">
                  <c:v>1980-85</c:v>
                </c:pt>
                <c:pt idx="1">
                  <c:v>1986</c:v>
                </c:pt>
                <c:pt idx="2">
                  <c:v>1987</c:v>
                </c:pt>
                <c:pt idx="3">
                  <c:v>1988</c:v>
                </c:pt>
                <c:pt idx="4">
                  <c:v>1989</c:v>
                </c:pt>
                <c:pt idx="5">
                  <c:v>1990</c:v>
                </c:pt>
                <c:pt idx="6">
                  <c:v>1991</c:v>
                </c:pt>
              </c:strCache>
            </c:strRef>
          </c:cat>
          <c:val>
            <c:numRef>
              <c:f>Table2!$O$26:$U$26</c:f>
              <c:numCache>
                <c:formatCode>General</c:formatCode>
                <c:ptCount val="7"/>
                <c:pt idx="0">
                  <c:v>53.52</c:v>
                </c:pt>
                <c:pt idx="1">
                  <c:v>48.8</c:v>
                </c:pt>
                <c:pt idx="2">
                  <c:v>50.9</c:v>
                </c:pt>
                <c:pt idx="3">
                  <c:v>54.4</c:v>
                </c:pt>
                <c:pt idx="4">
                  <c:v>56.8</c:v>
                </c:pt>
                <c:pt idx="5">
                  <c:v>63.6</c:v>
                </c:pt>
                <c:pt idx="6">
                  <c:v>64</c:v>
                </c:pt>
              </c:numCache>
            </c:numRef>
          </c:val>
        </c:ser>
        <c:ser>
          <c:idx val="2"/>
          <c:order val="2"/>
          <c:tx>
            <c:strRef>
              <c:f>Table2!$M$27</c:f>
              <c:strCache>
                <c:ptCount val="1"/>
                <c:pt idx="0">
                  <c:v>Fiscal balance3,4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Table2!$O$24:$U$24</c:f>
              <c:strCache>
                <c:ptCount val="7"/>
                <c:pt idx="0">
                  <c:v>1980-85</c:v>
                </c:pt>
                <c:pt idx="1">
                  <c:v>1986</c:v>
                </c:pt>
                <c:pt idx="2">
                  <c:v>1987</c:v>
                </c:pt>
                <c:pt idx="3">
                  <c:v>1988</c:v>
                </c:pt>
                <c:pt idx="4">
                  <c:v>1989</c:v>
                </c:pt>
                <c:pt idx="5">
                  <c:v>1990</c:v>
                </c:pt>
                <c:pt idx="6">
                  <c:v>1991</c:v>
                </c:pt>
              </c:strCache>
            </c:strRef>
          </c:cat>
          <c:val>
            <c:numRef>
              <c:f>Table2!$O$27:$U$27</c:f>
              <c:numCache>
                <c:formatCode>General</c:formatCode>
                <c:ptCount val="7"/>
                <c:pt idx="0">
                  <c:v>-2.62</c:v>
                </c:pt>
                <c:pt idx="1">
                  <c:v>-0.1</c:v>
                </c:pt>
                <c:pt idx="2">
                  <c:v>-1.7</c:v>
                </c:pt>
                <c:pt idx="3">
                  <c:v>-1.2</c:v>
                </c:pt>
                <c:pt idx="4">
                  <c:v>-8.6</c:v>
                </c:pt>
                <c:pt idx="5">
                  <c:v>-16.600000000000001</c:v>
                </c:pt>
                <c:pt idx="6">
                  <c:v>-34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83062632"/>
        <c:axId val="583069296"/>
      </c:radarChart>
      <c:catAx>
        <c:axId val="583062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83069296"/>
        <c:crosses val="autoZero"/>
        <c:auto val="1"/>
        <c:lblAlgn val="ctr"/>
        <c:lblOffset val="100"/>
        <c:noMultiLvlLbl val="0"/>
      </c:catAx>
      <c:valAx>
        <c:axId val="5830692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830626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5.2450980392156864E-2"/>
          <c:y val="0.93688424112307511"/>
          <c:w val="0.9"/>
          <c:h val="4.92524368366695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600" dirty="0" smtClean="0"/>
              <a:t>Figure 4. Monetary Survey, 1980-90</a:t>
            </a:r>
            <a:endParaRPr lang="en-GB" sz="1600" dirty="0"/>
          </a:p>
        </c:rich>
      </c:tx>
      <c:layout>
        <c:manualLayout>
          <c:xMode val="edge"/>
          <c:yMode val="edge"/>
          <c:x val="1.327813802686432E-2"/>
          <c:y val="1.75118549742630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042380731820287"/>
          <c:y val="0.11382705733271006"/>
          <c:w val="0.86880114250424578"/>
          <c:h val="0.78730358340354156"/>
        </c:manualLayout>
      </c:layout>
      <c:lineChart>
        <c:grouping val="standard"/>
        <c:varyColors val="0"/>
        <c:ser>
          <c:idx val="0"/>
          <c:order val="0"/>
          <c:tx>
            <c:strRef>
              <c:f>Table2!$O$45</c:f>
              <c:strCache>
                <c:ptCount val="1"/>
                <c:pt idx="0">
                  <c:v>Total domestic credit (%)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Table2!$P$43:$V$44</c:f>
              <c:strCache>
                <c:ptCount val="7"/>
                <c:pt idx="0">
                  <c:v>1980-85</c:v>
                </c:pt>
                <c:pt idx="1">
                  <c:v>1986</c:v>
                </c:pt>
                <c:pt idx="2">
                  <c:v>1987</c:v>
                </c:pt>
                <c:pt idx="3">
                  <c:v>1988</c:v>
                </c:pt>
                <c:pt idx="4">
                  <c:v>1989</c:v>
                </c:pt>
                <c:pt idx="5">
                  <c:v>1990</c:v>
                </c:pt>
                <c:pt idx="6">
                  <c:v>1991</c:v>
                </c:pt>
              </c:strCache>
            </c:strRef>
          </c:cat>
          <c:val>
            <c:numRef>
              <c:f>Table2!$P$45:$V$45</c:f>
              <c:numCache>
                <c:formatCode>General</c:formatCode>
                <c:ptCount val="7"/>
                <c:pt idx="0">
                  <c:v>7.5</c:v>
                </c:pt>
                <c:pt idx="1">
                  <c:v>3.5</c:v>
                </c:pt>
                <c:pt idx="2">
                  <c:v>12.8</c:v>
                </c:pt>
                <c:pt idx="3">
                  <c:v>-0.7</c:v>
                </c:pt>
                <c:pt idx="4">
                  <c:v>21.5</c:v>
                </c:pt>
                <c:pt idx="5">
                  <c:v>21.9</c:v>
                </c:pt>
                <c:pt idx="6">
                  <c:v>80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Table2!$O$46</c:f>
              <c:strCache>
                <c:ptCount val="1"/>
                <c:pt idx="0">
                  <c:v>Broad money (%)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Table2!$P$43:$V$44</c:f>
              <c:strCache>
                <c:ptCount val="7"/>
                <c:pt idx="0">
                  <c:v>1980-85</c:v>
                </c:pt>
                <c:pt idx="1">
                  <c:v>1986</c:v>
                </c:pt>
                <c:pt idx="2">
                  <c:v>1987</c:v>
                </c:pt>
                <c:pt idx="3">
                  <c:v>1988</c:v>
                </c:pt>
                <c:pt idx="4">
                  <c:v>1989</c:v>
                </c:pt>
                <c:pt idx="5">
                  <c:v>1990</c:v>
                </c:pt>
                <c:pt idx="6">
                  <c:v>1991</c:v>
                </c:pt>
              </c:strCache>
            </c:strRef>
          </c:cat>
          <c:val>
            <c:numRef>
              <c:f>Table2!$P$46:$V$46</c:f>
              <c:numCache>
                <c:formatCode>General</c:formatCode>
                <c:ptCount val="7"/>
                <c:pt idx="0">
                  <c:v>3.5</c:v>
                </c:pt>
                <c:pt idx="1">
                  <c:v>7.3</c:v>
                </c:pt>
                <c:pt idx="2">
                  <c:v>7.2</c:v>
                </c:pt>
                <c:pt idx="3">
                  <c:v>7.8</c:v>
                </c:pt>
                <c:pt idx="4">
                  <c:v>14.8</c:v>
                </c:pt>
                <c:pt idx="5">
                  <c:v>21</c:v>
                </c:pt>
                <c:pt idx="6">
                  <c:v>110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Table2!$O$47</c:f>
              <c:strCache>
                <c:ptCount val="1"/>
                <c:pt idx="0">
                  <c:v>Currency in circulation (%)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Table2!$P$43:$V$44</c:f>
              <c:strCache>
                <c:ptCount val="7"/>
                <c:pt idx="0">
                  <c:v>1980-85</c:v>
                </c:pt>
                <c:pt idx="1">
                  <c:v>1986</c:v>
                </c:pt>
                <c:pt idx="2">
                  <c:v>1987</c:v>
                </c:pt>
                <c:pt idx="3">
                  <c:v>1988</c:v>
                </c:pt>
                <c:pt idx="4">
                  <c:v>1989</c:v>
                </c:pt>
                <c:pt idx="5">
                  <c:v>1990</c:v>
                </c:pt>
                <c:pt idx="6">
                  <c:v>1991</c:v>
                </c:pt>
              </c:strCache>
            </c:strRef>
          </c:cat>
          <c:val>
            <c:numRef>
              <c:f>Table2!$P$47:$V$47</c:f>
              <c:numCache>
                <c:formatCode>General</c:formatCode>
                <c:ptCount val="7"/>
                <c:pt idx="0">
                  <c:v>6.6</c:v>
                </c:pt>
                <c:pt idx="1">
                  <c:v>7</c:v>
                </c:pt>
                <c:pt idx="2">
                  <c:v>12.3</c:v>
                </c:pt>
                <c:pt idx="3">
                  <c:v>6.2</c:v>
                </c:pt>
                <c:pt idx="4">
                  <c:v>0.6</c:v>
                </c:pt>
                <c:pt idx="5">
                  <c:v>36.5</c:v>
                </c:pt>
                <c:pt idx="6">
                  <c:v>169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83063024"/>
        <c:axId val="583064984"/>
      </c:lineChart>
      <c:catAx>
        <c:axId val="583063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83064984"/>
        <c:crosses val="autoZero"/>
        <c:auto val="1"/>
        <c:lblAlgn val="ctr"/>
        <c:lblOffset val="100"/>
        <c:noMultiLvlLbl val="0"/>
      </c:catAx>
      <c:valAx>
        <c:axId val="5830649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dirty="0" smtClean="0"/>
                  <a:t>(%)</a:t>
                </a:r>
                <a:endParaRPr lang="en-GB" dirty="0"/>
              </a:p>
            </c:rich>
          </c:tx>
          <c:layout>
            <c:manualLayout>
              <c:xMode val="edge"/>
              <c:yMode val="edge"/>
              <c:x val="1.9484329164736758E-3"/>
              <c:y val="8.8347078530787534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in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830630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800" dirty="0" smtClean="0"/>
              <a:t>Figure 3. Main economic indicators</a:t>
            </a:r>
            <a:endParaRPr lang="en-GB" sz="1800" dirty="0"/>
          </a:p>
        </c:rich>
      </c:tx>
      <c:layout>
        <c:manualLayout>
          <c:xMode val="edge"/>
          <c:yMode val="edge"/>
          <c:x val="1.3278138026864287E-2"/>
          <c:y val="1.75118549742630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Table2!$O$65</c:f>
              <c:strCache>
                <c:ptCount val="1"/>
                <c:pt idx="0">
                  <c:v>Current account balance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Table2!$Q$64:$W$64</c:f>
              <c:strCache>
                <c:ptCount val="7"/>
                <c:pt idx="0">
                  <c:v>1980-85</c:v>
                </c:pt>
                <c:pt idx="1">
                  <c:v>1986</c:v>
                </c:pt>
                <c:pt idx="2">
                  <c:v>1987</c:v>
                </c:pt>
                <c:pt idx="3">
                  <c:v>1988</c:v>
                </c:pt>
                <c:pt idx="4">
                  <c:v>1989</c:v>
                </c:pt>
                <c:pt idx="5">
                  <c:v>1990</c:v>
                </c:pt>
                <c:pt idx="6">
                  <c:v>1991</c:v>
                </c:pt>
              </c:strCache>
            </c:strRef>
          </c:cat>
          <c:val>
            <c:numRef>
              <c:f>Table2!$Q$65:$W$65</c:f>
              <c:numCache>
                <c:formatCode>General</c:formatCode>
                <c:ptCount val="7"/>
                <c:pt idx="0">
                  <c:v>-27.6</c:v>
                </c:pt>
                <c:pt idx="1">
                  <c:v>0.5</c:v>
                </c:pt>
                <c:pt idx="2">
                  <c:v>7.8</c:v>
                </c:pt>
                <c:pt idx="3">
                  <c:v>-23.5</c:v>
                </c:pt>
                <c:pt idx="4">
                  <c:v>-70.400000000000006</c:v>
                </c:pt>
                <c:pt idx="5">
                  <c:v>-95.1</c:v>
                </c:pt>
                <c:pt idx="6">
                  <c:v>-250</c:v>
                </c:pt>
              </c:numCache>
            </c:numRef>
          </c:val>
        </c:ser>
        <c:ser>
          <c:idx val="1"/>
          <c:order val="1"/>
          <c:tx>
            <c:strRef>
              <c:f>Table2!$O$66</c:f>
              <c:strCache>
                <c:ptCount val="1"/>
                <c:pt idx="0">
                  <c:v>Trade balance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Table2!$Q$64:$W$64</c:f>
              <c:strCache>
                <c:ptCount val="7"/>
                <c:pt idx="0">
                  <c:v>1980-85</c:v>
                </c:pt>
                <c:pt idx="1">
                  <c:v>1986</c:v>
                </c:pt>
                <c:pt idx="2">
                  <c:v>1987</c:v>
                </c:pt>
                <c:pt idx="3">
                  <c:v>1988</c:v>
                </c:pt>
                <c:pt idx="4">
                  <c:v>1989</c:v>
                </c:pt>
                <c:pt idx="5">
                  <c:v>1990</c:v>
                </c:pt>
                <c:pt idx="6">
                  <c:v>1991</c:v>
                </c:pt>
              </c:strCache>
            </c:strRef>
          </c:cat>
          <c:val>
            <c:numRef>
              <c:f>Table2!$Q$66:$W$66</c:f>
              <c:numCache>
                <c:formatCode>General</c:formatCode>
                <c:ptCount val="7"/>
                <c:pt idx="0">
                  <c:v>-33.200000000000003</c:v>
                </c:pt>
                <c:pt idx="1">
                  <c:v>-0.6</c:v>
                </c:pt>
                <c:pt idx="2">
                  <c:v>1</c:v>
                </c:pt>
                <c:pt idx="3">
                  <c:v>-34.799999999999997</c:v>
                </c:pt>
                <c:pt idx="4">
                  <c:v>-90.9</c:v>
                </c:pt>
                <c:pt idx="5">
                  <c:v>-109.6</c:v>
                </c:pt>
                <c:pt idx="6">
                  <c:v>-209</c:v>
                </c:pt>
              </c:numCache>
            </c:numRef>
          </c:val>
        </c:ser>
        <c:ser>
          <c:idx val="2"/>
          <c:order val="2"/>
          <c:tx>
            <c:strRef>
              <c:f>Table2!$O$67</c:f>
              <c:strCache>
                <c:ptCount val="1"/>
                <c:pt idx="0">
                  <c:v>Exports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Table2!$Q$64:$W$64</c:f>
              <c:strCache>
                <c:ptCount val="7"/>
                <c:pt idx="0">
                  <c:v>1980-85</c:v>
                </c:pt>
                <c:pt idx="1">
                  <c:v>1986</c:v>
                </c:pt>
                <c:pt idx="2">
                  <c:v>1987</c:v>
                </c:pt>
                <c:pt idx="3">
                  <c:v>1988</c:v>
                </c:pt>
                <c:pt idx="4">
                  <c:v>1989</c:v>
                </c:pt>
                <c:pt idx="5">
                  <c:v>1990</c:v>
                </c:pt>
                <c:pt idx="6">
                  <c:v>1991</c:v>
                </c:pt>
              </c:strCache>
            </c:strRef>
          </c:cat>
          <c:val>
            <c:numRef>
              <c:f>Table2!$Q$67:$W$67</c:f>
              <c:numCache>
                <c:formatCode>General</c:formatCode>
                <c:ptCount val="7"/>
                <c:pt idx="0">
                  <c:v>116.6</c:v>
                </c:pt>
                <c:pt idx="1">
                  <c:v>95.5</c:v>
                </c:pt>
                <c:pt idx="2">
                  <c:v>100.3</c:v>
                </c:pt>
                <c:pt idx="3">
                  <c:v>106.6</c:v>
                </c:pt>
                <c:pt idx="4">
                  <c:v>132.69999999999999</c:v>
                </c:pt>
                <c:pt idx="5">
                  <c:v>123</c:v>
                </c:pt>
                <c:pt idx="6">
                  <c:v>72</c:v>
                </c:pt>
              </c:numCache>
            </c:numRef>
          </c:val>
        </c:ser>
        <c:ser>
          <c:idx val="3"/>
          <c:order val="3"/>
          <c:tx>
            <c:strRef>
              <c:f>Table2!$O$68</c:f>
              <c:strCache>
                <c:ptCount val="1"/>
                <c:pt idx="0">
                  <c:v>Imports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Table2!$Q$64:$W$64</c:f>
              <c:strCache>
                <c:ptCount val="7"/>
                <c:pt idx="0">
                  <c:v>1980-85</c:v>
                </c:pt>
                <c:pt idx="1">
                  <c:v>1986</c:v>
                </c:pt>
                <c:pt idx="2">
                  <c:v>1987</c:v>
                </c:pt>
                <c:pt idx="3">
                  <c:v>1988</c:v>
                </c:pt>
                <c:pt idx="4">
                  <c:v>1989</c:v>
                </c:pt>
                <c:pt idx="5">
                  <c:v>1990</c:v>
                </c:pt>
                <c:pt idx="6">
                  <c:v>1991</c:v>
                </c:pt>
              </c:strCache>
            </c:strRef>
          </c:cat>
          <c:val>
            <c:numRef>
              <c:f>Table2!$Q$68:$W$68</c:f>
              <c:numCache>
                <c:formatCode>General</c:formatCode>
                <c:ptCount val="7"/>
                <c:pt idx="0">
                  <c:v>149.80000000000001</c:v>
                </c:pt>
                <c:pt idx="1">
                  <c:v>96.1</c:v>
                </c:pt>
                <c:pt idx="2">
                  <c:v>99.3</c:v>
                </c:pt>
                <c:pt idx="3">
                  <c:v>141.4</c:v>
                </c:pt>
                <c:pt idx="4">
                  <c:v>223.6</c:v>
                </c:pt>
                <c:pt idx="5">
                  <c:v>232.6</c:v>
                </c:pt>
                <c:pt idx="6">
                  <c:v>281</c:v>
                </c:pt>
              </c:numCache>
            </c:numRef>
          </c:val>
        </c:ser>
        <c:ser>
          <c:idx val="4"/>
          <c:order val="4"/>
          <c:tx>
            <c:strRef>
              <c:f>Table2!$O$69</c:f>
              <c:strCache>
                <c:ptCount val="1"/>
                <c:pt idx="0">
                  <c:v>Net international reserves5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Table2!$Q$64:$W$64</c:f>
              <c:strCache>
                <c:ptCount val="7"/>
                <c:pt idx="0">
                  <c:v>1980-85</c:v>
                </c:pt>
                <c:pt idx="1">
                  <c:v>1986</c:v>
                </c:pt>
                <c:pt idx="2">
                  <c:v>1987</c:v>
                </c:pt>
                <c:pt idx="3">
                  <c:v>1988</c:v>
                </c:pt>
                <c:pt idx="4">
                  <c:v>1989</c:v>
                </c:pt>
                <c:pt idx="5">
                  <c:v>1990</c:v>
                </c:pt>
                <c:pt idx="6">
                  <c:v>1991</c:v>
                </c:pt>
              </c:strCache>
            </c:strRef>
          </c:cat>
          <c:val>
            <c:numRef>
              <c:f>Table2!$Q$69:$W$69</c:f>
              <c:numCache>
                <c:formatCode>General</c:formatCode>
                <c:ptCount val="7"/>
                <c:pt idx="0">
                  <c:v>171.1</c:v>
                </c:pt>
                <c:pt idx="1">
                  <c:v>110.1</c:v>
                </c:pt>
                <c:pt idx="2">
                  <c:v>119.8</c:v>
                </c:pt>
                <c:pt idx="3">
                  <c:v>80.400000000000006</c:v>
                </c:pt>
                <c:pt idx="4">
                  <c:v>-63</c:v>
                </c:pt>
                <c:pt idx="5">
                  <c:v>-317.2</c:v>
                </c:pt>
                <c:pt idx="6">
                  <c:v>-527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83066552"/>
        <c:axId val="583065376"/>
      </c:barChart>
      <c:catAx>
        <c:axId val="583066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83065376"/>
        <c:crosses val="autoZero"/>
        <c:auto val="1"/>
        <c:lblAlgn val="ctr"/>
        <c:lblOffset val="100"/>
        <c:noMultiLvlLbl val="0"/>
      </c:catAx>
      <c:valAx>
        <c:axId val="583065376"/>
        <c:scaling>
          <c:orientation val="minMax"/>
          <c:max val="300"/>
          <c:min val="-5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in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83066552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800" dirty="0" smtClean="0"/>
              <a:t>Figure 6. Deposits </a:t>
            </a:r>
            <a:r>
              <a:rPr lang="en-US" sz="1800" dirty="0"/>
              <a:t>with </a:t>
            </a:r>
            <a:r>
              <a:rPr lang="en-US" sz="1800" dirty="0" smtClean="0"/>
              <a:t>SBA (assets)</a:t>
            </a:r>
            <a:endParaRPr lang="en-US" sz="1800" dirty="0"/>
          </a:p>
        </c:rich>
      </c:tx>
      <c:layout>
        <c:manualLayout>
          <c:xMode val="edge"/>
          <c:yMode val="edge"/>
          <c:x val="1.6188628994905061E-2"/>
          <c:y val="2.62677824613946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2141963872163036"/>
          <c:y val="0.11408973515732404"/>
          <c:w val="0.85161957696464408"/>
          <c:h val="0.75631288582959988"/>
        </c:manualLayout>
      </c:layout>
      <c:lineChart>
        <c:grouping val="standard"/>
        <c:varyColors val="0"/>
        <c:ser>
          <c:idx val="0"/>
          <c:order val="0"/>
          <c:tx>
            <c:strRef>
              <c:f>TableA20!$A$3:$B$3</c:f>
              <c:strCache>
                <c:ptCount val="2"/>
                <c:pt idx="0">
                  <c:v>Assets</c:v>
                </c:pt>
                <c:pt idx="1">
                  <c:v>Deposits with SBA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TableA20!$D$1:$N$1</c:f>
              <c:numCache>
                <c:formatCode>General</c:formatCode>
                <c:ptCount val="11"/>
                <c:pt idx="0">
                  <c:v>1980</c:v>
                </c:pt>
                <c:pt idx="1">
                  <c:v>1981</c:v>
                </c:pt>
                <c:pt idx="2">
                  <c:v>1982</c:v>
                </c:pt>
                <c:pt idx="3">
                  <c:v>1983</c:v>
                </c:pt>
                <c:pt idx="4">
                  <c:v>1984</c:v>
                </c:pt>
                <c:pt idx="5">
                  <c:v>1985</c:v>
                </c:pt>
                <c:pt idx="6">
                  <c:v>1986</c:v>
                </c:pt>
                <c:pt idx="7">
                  <c:v>1987</c:v>
                </c:pt>
                <c:pt idx="8">
                  <c:v>1988</c:v>
                </c:pt>
                <c:pt idx="9">
                  <c:v>1989</c:v>
                </c:pt>
                <c:pt idx="10">
                  <c:v>1990</c:v>
                </c:pt>
              </c:numCache>
            </c:numRef>
          </c:cat>
          <c:val>
            <c:numRef>
              <c:f>TableA20!$D$3:$N$3</c:f>
              <c:numCache>
                <c:formatCode>#,##0.0</c:formatCode>
                <c:ptCount val="11"/>
                <c:pt idx="0">
                  <c:v>787.6</c:v>
                </c:pt>
                <c:pt idx="1">
                  <c:v>818.2</c:v>
                </c:pt>
                <c:pt idx="2">
                  <c:v>881.1</c:v>
                </c:pt>
                <c:pt idx="3">
                  <c:v>983.8</c:v>
                </c:pt>
                <c:pt idx="4">
                  <c:v>1069.4000000000001</c:v>
                </c:pt>
                <c:pt idx="5">
                  <c:v>1160.4000000000001</c:v>
                </c:pt>
                <c:pt idx="6">
                  <c:v>1263.5</c:v>
                </c:pt>
                <c:pt idx="7">
                  <c:v>1405.5</c:v>
                </c:pt>
                <c:pt idx="8">
                  <c:v>1562.4</c:v>
                </c:pt>
                <c:pt idx="9">
                  <c:v>1645.1</c:v>
                </c:pt>
                <c:pt idx="10">
                  <c:v>1786.2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83066944"/>
        <c:axId val="583067336"/>
      </c:lineChart>
      <c:catAx>
        <c:axId val="58306694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dirty="0" smtClean="0"/>
                  <a:t>Deposits with SBA (100% of total assets)</a:t>
                </a:r>
                <a:endParaRPr lang="en-GB" dirty="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83067336"/>
        <c:crosses val="autoZero"/>
        <c:auto val="1"/>
        <c:lblAlgn val="ctr"/>
        <c:lblOffset val="100"/>
        <c:noMultiLvlLbl val="0"/>
      </c:catAx>
      <c:valAx>
        <c:axId val="583067336"/>
        <c:scaling>
          <c:orientation val="minMax"/>
          <c:max val="18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dirty="0" smtClean="0"/>
                  <a:t>Millions (ALL)</a:t>
                </a:r>
                <a:endParaRPr lang="en-GB" dirty="0"/>
              </a:p>
            </c:rich>
          </c:tx>
          <c:layout>
            <c:manualLayout>
              <c:xMode val="edge"/>
              <c:yMode val="edge"/>
              <c:x val="4.9019607843137254E-3"/>
              <c:y val="9.4311221054305588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83066944"/>
        <c:crosses val="autoZero"/>
        <c:crossBetween val="between"/>
        <c:majorUnit val="10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800" dirty="0" smtClean="0"/>
              <a:t>Figure 7.</a:t>
            </a:r>
            <a:r>
              <a:rPr lang="en-GB" sz="1800" baseline="0" dirty="0" smtClean="0"/>
              <a:t> Liabilities</a:t>
            </a:r>
            <a:endParaRPr lang="en-GB" sz="1800" dirty="0"/>
          </a:p>
        </c:rich>
      </c:tx>
      <c:layout>
        <c:manualLayout>
          <c:xMode val="edge"/>
          <c:yMode val="edge"/>
          <c:x val="1.0827157634707428E-2"/>
          <c:y val="3.210506745281566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TableA20!$B$7:$C$7</c:f>
              <c:strCache>
                <c:ptCount val="2"/>
                <c:pt idx="0">
                  <c:v>Deposits of individuals</c:v>
                </c:pt>
                <c:pt idx="1">
                  <c:v>Demand deposits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TableA20!$D$1:$N$1</c:f>
              <c:numCache>
                <c:formatCode>General</c:formatCode>
                <c:ptCount val="11"/>
                <c:pt idx="0">
                  <c:v>1980</c:v>
                </c:pt>
                <c:pt idx="1">
                  <c:v>1981</c:v>
                </c:pt>
                <c:pt idx="2">
                  <c:v>1982</c:v>
                </c:pt>
                <c:pt idx="3">
                  <c:v>1983</c:v>
                </c:pt>
                <c:pt idx="4">
                  <c:v>1984</c:v>
                </c:pt>
                <c:pt idx="5">
                  <c:v>1985</c:v>
                </c:pt>
                <c:pt idx="6">
                  <c:v>1986</c:v>
                </c:pt>
                <c:pt idx="7">
                  <c:v>1987</c:v>
                </c:pt>
                <c:pt idx="8">
                  <c:v>1988</c:v>
                </c:pt>
                <c:pt idx="9">
                  <c:v>1989</c:v>
                </c:pt>
                <c:pt idx="10">
                  <c:v>1990</c:v>
                </c:pt>
              </c:numCache>
            </c:numRef>
          </c:cat>
          <c:val>
            <c:numRef>
              <c:f>TableA20!$D$7:$N$7</c:f>
              <c:numCache>
                <c:formatCode>#,##0.0</c:formatCode>
                <c:ptCount val="11"/>
                <c:pt idx="0">
                  <c:v>405</c:v>
                </c:pt>
                <c:pt idx="1">
                  <c:v>415</c:v>
                </c:pt>
                <c:pt idx="2">
                  <c:v>445</c:v>
                </c:pt>
                <c:pt idx="3">
                  <c:v>507</c:v>
                </c:pt>
                <c:pt idx="4">
                  <c:v>558</c:v>
                </c:pt>
                <c:pt idx="5">
                  <c:v>606</c:v>
                </c:pt>
                <c:pt idx="6">
                  <c:v>670</c:v>
                </c:pt>
                <c:pt idx="7">
                  <c:v>755</c:v>
                </c:pt>
                <c:pt idx="8">
                  <c:v>832</c:v>
                </c:pt>
                <c:pt idx="9">
                  <c:v>864</c:v>
                </c:pt>
                <c:pt idx="10">
                  <c:v>917</c:v>
                </c:pt>
              </c:numCache>
            </c:numRef>
          </c:val>
        </c:ser>
        <c:ser>
          <c:idx val="1"/>
          <c:order val="1"/>
          <c:tx>
            <c:strRef>
              <c:f>TableA20!$B$8:$C$8</c:f>
              <c:strCache>
                <c:ptCount val="2"/>
                <c:pt idx="0">
                  <c:v>Deposits of individuals</c:v>
                </c:pt>
                <c:pt idx="1">
                  <c:v>Time deposits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TableA20!$D$1:$N$1</c:f>
              <c:numCache>
                <c:formatCode>General</c:formatCode>
                <c:ptCount val="11"/>
                <c:pt idx="0">
                  <c:v>1980</c:v>
                </c:pt>
                <c:pt idx="1">
                  <c:v>1981</c:v>
                </c:pt>
                <c:pt idx="2">
                  <c:v>1982</c:v>
                </c:pt>
                <c:pt idx="3">
                  <c:v>1983</c:v>
                </c:pt>
                <c:pt idx="4">
                  <c:v>1984</c:v>
                </c:pt>
                <c:pt idx="5">
                  <c:v>1985</c:v>
                </c:pt>
                <c:pt idx="6">
                  <c:v>1986</c:v>
                </c:pt>
                <c:pt idx="7">
                  <c:v>1987</c:v>
                </c:pt>
                <c:pt idx="8">
                  <c:v>1988</c:v>
                </c:pt>
                <c:pt idx="9">
                  <c:v>1989</c:v>
                </c:pt>
                <c:pt idx="10">
                  <c:v>1990</c:v>
                </c:pt>
              </c:numCache>
            </c:numRef>
          </c:cat>
          <c:val>
            <c:numRef>
              <c:f>TableA20!$D$8:$N$8</c:f>
              <c:numCache>
                <c:formatCode>#,##0.0</c:formatCode>
                <c:ptCount val="11"/>
                <c:pt idx="0">
                  <c:v>295</c:v>
                </c:pt>
                <c:pt idx="1">
                  <c:v>320</c:v>
                </c:pt>
                <c:pt idx="2">
                  <c:v>343</c:v>
                </c:pt>
                <c:pt idx="3">
                  <c:v>384</c:v>
                </c:pt>
                <c:pt idx="4">
                  <c:v>427</c:v>
                </c:pt>
                <c:pt idx="5">
                  <c:v>465</c:v>
                </c:pt>
                <c:pt idx="6">
                  <c:v>513</c:v>
                </c:pt>
                <c:pt idx="7">
                  <c:v>574</c:v>
                </c:pt>
                <c:pt idx="8">
                  <c:v>646</c:v>
                </c:pt>
                <c:pt idx="9">
                  <c:v>703</c:v>
                </c:pt>
                <c:pt idx="10">
                  <c:v>790</c:v>
                </c:pt>
              </c:numCache>
            </c:numRef>
          </c:val>
        </c:ser>
        <c:ser>
          <c:idx val="2"/>
          <c:order val="2"/>
          <c:tx>
            <c:strRef>
              <c:f>TableA20!$B$9:$C$9</c:f>
              <c:strCache>
                <c:ptCount val="2"/>
                <c:pt idx="0">
                  <c:v>Other liabilities1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TableA20!$D$1:$N$1</c:f>
              <c:numCache>
                <c:formatCode>General</c:formatCode>
                <c:ptCount val="11"/>
                <c:pt idx="0">
                  <c:v>1980</c:v>
                </c:pt>
                <c:pt idx="1">
                  <c:v>1981</c:v>
                </c:pt>
                <c:pt idx="2">
                  <c:v>1982</c:v>
                </c:pt>
                <c:pt idx="3">
                  <c:v>1983</c:v>
                </c:pt>
                <c:pt idx="4">
                  <c:v>1984</c:v>
                </c:pt>
                <c:pt idx="5">
                  <c:v>1985</c:v>
                </c:pt>
                <c:pt idx="6">
                  <c:v>1986</c:v>
                </c:pt>
                <c:pt idx="7">
                  <c:v>1987</c:v>
                </c:pt>
                <c:pt idx="8">
                  <c:v>1988</c:v>
                </c:pt>
                <c:pt idx="9">
                  <c:v>1989</c:v>
                </c:pt>
                <c:pt idx="10">
                  <c:v>1990</c:v>
                </c:pt>
              </c:numCache>
            </c:numRef>
          </c:cat>
          <c:val>
            <c:numRef>
              <c:f>TableA20!$D$9:$N$9</c:f>
              <c:numCache>
                <c:formatCode>#,##0.0</c:formatCode>
                <c:ptCount val="11"/>
                <c:pt idx="0">
                  <c:v>87.6</c:v>
                </c:pt>
                <c:pt idx="1">
                  <c:v>83.2</c:v>
                </c:pt>
                <c:pt idx="2">
                  <c:v>93.1</c:v>
                </c:pt>
                <c:pt idx="3">
                  <c:v>92.8</c:v>
                </c:pt>
                <c:pt idx="4">
                  <c:v>84.4</c:v>
                </c:pt>
                <c:pt idx="5">
                  <c:v>89.4</c:v>
                </c:pt>
                <c:pt idx="6">
                  <c:v>80.5</c:v>
                </c:pt>
                <c:pt idx="7">
                  <c:v>76.5</c:v>
                </c:pt>
                <c:pt idx="8">
                  <c:v>84.4</c:v>
                </c:pt>
                <c:pt idx="9">
                  <c:v>78.099999999999994</c:v>
                </c:pt>
                <c:pt idx="10">
                  <c:v>79.2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583078312"/>
        <c:axId val="583074784"/>
      </c:barChart>
      <c:catAx>
        <c:axId val="583078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83074784"/>
        <c:crosses val="autoZero"/>
        <c:auto val="1"/>
        <c:lblAlgn val="ctr"/>
        <c:lblOffset val="100"/>
        <c:noMultiLvlLbl val="0"/>
      </c:catAx>
      <c:valAx>
        <c:axId val="5830747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830783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800" dirty="0" smtClean="0"/>
              <a:t>Figure 8. Agricultural Bank assets</a:t>
            </a:r>
            <a:endParaRPr lang="en-GB" sz="1800" dirty="0"/>
          </a:p>
        </c:rich>
      </c:tx>
      <c:layout>
        <c:manualLayout>
          <c:xMode val="edge"/>
          <c:yMode val="edge"/>
          <c:x val="1.7340203798054666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5696503010653083E-2"/>
          <c:y val="0.10507112984557854"/>
          <c:w val="0.79533483865987342"/>
          <c:h val="0.71558265526603537"/>
        </c:manualLayout>
      </c:layout>
      <c:barChart>
        <c:barDir val="col"/>
        <c:grouping val="percentStacked"/>
        <c:varyColors val="0"/>
        <c:ser>
          <c:idx val="1"/>
          <c:order val="1"/>
          <c:tx>
            <c:strRef>
              <c:f>TableA19!$B$4:$C$4</c:f>
              <c:strCache>
                <c:ptCount val="2"/>
                <c:pt idx="0">
                  <c:v>Domestic credit</c:v>
                </c:pt>
                <c:pt idx="1">
                  <c:v>To state farms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TableA19!$D$1:$N$1</c:f>
              <c:numCache>
                <c:formatCode>General</c:formatCode>
                <c:ptCount val="11"/>
                <c:pt idx="0">
                  <c:v>1980</c:v>
                </c:pt>
                <c:pt idx="1">
                  <c:v>1981</c:v>
                </c:pt>
                <c:pt idx="2">
                  <c:v>1982</c:v>
                </c:pt>
                <c:pt idx="3">
                  <c:v>1983</c:v>
                </c:pt>
                <c:pt idx="4">
                  <c:v>1984</c:v>
                </c:pt>
                <c:pt idx="5">
                  <c:v>1985</c:v>
                </c:pt>
                <c:pt idx="6">
                  <c:v>1986</c:v>
                </c:pt>
                <c:pt idx="7">
                  <c:v>1987</c:v>
                </c:pt>
                <c:pt idx="8">
                  <c:v>1988</c:v>
                </c:pt>
                <c:pt idx="9">
                  <c:v>1989</c:v>
                </c:pt>
                <c:pt idx="10">
                  <c:v>1990</c:v>
                </c:pt>
              </c:numCache>
            </c:numRef>
          </c:cat>
          <c:val>
            <c:numRef>
              <c:f>TableA19!$D$4:$N$4</c:f>
              <c:numCache>
                <c:formatCode>#,##0.0</c:formatCode>
                <c:ptCount val="11"/>
                <c:pt idx="0">
                  <c:v>689</c:v>
                </c:pt>
                <c:pt idx="1">
                  <c:v>677</c:v>
                </c:pt>
                <c:pt idx="2">
                  <c:v>710</c:v>
                </c:pt>
                <c:pt idx="3">
                  <c:v>712</c:v>
                </c:pt>
                <c:pt idx="4">
                  <c:v>765</c:v>
                </c:pt>
                <c:pt idx="5">
                  <c:v>800</c:v>
                </c:pt>
                <c:pt idx="6">
                  <c:v>993</c:v>
                </c:pt>
                <c:pt idx="7">
                  <c:v>1085</c:v>
                </c:pt>
                <c:pt idx="8">
                  <c:v>1175</c:v>
                </c:pt>
                <c:pt idx="9">
                  <c:v>1317</c:v>
                </c:pt>
                <c:pt idx="10">
                  <c:v>1538</c:v>
                </c:pt>
              </c:numCache>
            </c:numRef>
          </c:val>
        </c:ser>
        <c:ser>
          <c:idx val="2"/>
          <c:order val="2"/>
          <c:tx>
            <c:strRef>
              <c:f>TableA19!$B$5:$C$5</c:f>
              <c:strCache>
                <c:ptCount val="2"/>
                <c:pt idx="0">
                  <c:v>Domestic credit</c:v>
                </c:pt>
                <c:pt idx="1">
                  <c:v>To cooperatives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TableA19!$D$1:$N$1</c:f>
              <c:numCache>
                <c:formatCode>General</c:formatCode>
                <c:ptCount val="11"/>
                <c:pt idx="0">
                  <c:v>1980</c:v>
                </c:pt>
                <c:pt idx="1">
                  <c:v>1981</c:v>
                </c:pt>
                <c:pt idx="2">
                  <c:v>1982</c:v>
                </c:pt>
                <c:pt idx="3">
                  <c:v>1983</c:v>
                </c:pt>
                <c:pt idx="4">
                  <c:v>1984</c:v>
                </c:pt>
                <c:pt idx="5">
                  <c:v>1985</c:v>
                </c:pt>
                <c:pt idx="6">
                  <c:v>1986</c:v>
                </c:pt>
                <c:pt idx="7">
                  <c:v>1987</c:v>
                </c:pt>
                <c:pt idx="8">
                  <c:v>1988</c:v>
                </c:pt>
                <c:pt idx="9">
                  <c:v>1989</c:v>
                </c:pt>
                <c:pt idx="10">
                  <c:v>1990</c:v>
                </c:pt>
              </c:numCache>
            </c:numRef>
          </c:cat>
          <c:val>
            <c:numRef>
              <c:f>TableA19!$D$5:$N$5</c:f>
              <c:numCache>
                <c:formatCode>#,##0.0</c:formatCode>
                <c:ptCount val="11"/>
                <c:pt idx="0">
                  <c:v>1127</c:v>
                </c:pt>
                <c:pt idx="1">
                  <c:v>1284</c:v>
                </c:pt>
                <c:pt idx="2">
                  <c:v>1306</c:v>
                </c:pt>
                <c:pt idx="3">
                  <c:v>1271</c:v>
                </c:pt>
                <c:pt idx="4">
                  <c:v>1318</c:v>
                </c:pt>
                <c:pt idx="5">
                  <c:v>1260</c:v>
                </c:pt>
                <c:pt idx="6">
                  <c:v>1458</c:v>
                </c:pt>
                <c:pt idx="7">
                  <c:v>1536</c:v>
                </c:pt>
                <c:pt idx="8">
                  <c:v>1573</c:v>
                </c:pt>
                <c:pt idx="9">
                  <c:v>1590</c:v>
                </c:pt>
                <c:pt idx="10">
                  <c:v>1700</c:v>
                </c:pt>
              </c:numCache>
            </c:numRef>
          </c:val>
        </c:ser>
        <c:ser>
          <c:idx val="3"/>
          <c:order val="3"/>
          <c:tx>
            <c:strRef>
              <c:f>TableA19!$B$6:$C$6</c:f>
              <c:strCache>
                <c:ptCount val="2"/>
                <c:pt idx="0">
                  <c:v>Domestic credit</c:v>
                </c:pt>
                <c:pt idx="1">
                  <c:v>To individuals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numRef>
              <c:f>TableA19!$D$1:$N$1</c:f>
              <c:numCache>
                <c:formatCode>General</c:formatCode>
                <c:ptCount val="11"/>
                <c:pt idx="0">
                  <c:v>1980</c:v>
                </c:pt>
                <c:pt idx="1">
                  <c:v>1981</c:v>
                </c:pt>
                <c:pt idx="2">
                  <c:v>1982</c:v>
                </c:pt>
                <c:pt idx="3">
                  <c:v>1983</c:v>
                </c:pt>
                <c:pt idx="4">
                  <c:v>1984</c:v>
                </c:pt>
                <c:pt idx="5">
                  <c:v>1985</c:v>
                </c:pt>
                <c:pt idx="6">
                  <c:v>1986</c:v>
                </c:pt>
                <c:pt idx="7">
                  <c:v>1987</c:v>
                </c:pt>
                <c:pt idx="8">
                  <c:v>1988</c:v>
                </c:pt>
                <c:pt idx="9">
                  <c:v>1989</c:v>
                </c:pt>
                <c:pt idx="10">
                  <c:v>1990</c:v>
                </c:pt>
              </c:numCache>
            </c:numRef>
          </c:cat>
          <c:val>
            <c:numRef>
              <c:f>TableA19!$D$6:$N$6</c:f>
              <c:numCache>
                <c:formatCode>#,##0.0</c:formatCode>
                <c:ptCount val="11"/>
                <c:pt idx="0">
                  <c:v>12</c:v>
                </c:pt>
                <c:pt idx="1">
                  <c:v>15</c:v>
                </c:pt>
                <c:pt idx="2">
                  <c:v>20</c:v>
                </c:pt>
                <c:pt idx="3">
                  <c:v>27</c:v>
                </c:pt>
                <c:pt idx="4">
                  <c:v>36</c:v>
                </c:pt>
                <c:pt idx="5">
                  <c:v>46</c:v>
                </c:pt>
                <c:pt idx="6">
                  <c:v>57</c:v>
                </c:pt>
                <c:pt idx="7">
                  <c:v>71</c:v>
                </c:pt>
                <c:pt idx="8">
                  <c:v>85</c:v>
                </c:pt>
                <c:pt idx="9">
                  <c:v>100</c:v>
                </c:pt>
                <c:pt idx="10">
                  <c:v>113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83075960"/>
        <c:axId val="583082232"/>
      </c:barChart>
      <c:lineChart>
        <c:grouping val="standard"/>
        <c:varyColors val="0"/>
        <c:ser>
          <c:idx val="0"/>
          <c:order val="0"/>
          <c:tx>
            <c:strRef>
              <c:f>TableA19!$B$3:$C$3</c:f>
              <c:strCache>
                <c:ptCount val="2"/>
                <c:pt idx="0">
                  <c:v>Domestic credit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TableA19!$D$1:$N$1</c:f>
              <c:numCache>
                <c:formatCode>General</c:formatCode>
                <c:ptCount val="11"/>
                <c:pt idx="0">
                  <c:v>1980</c:v>
                </c:pt>
                <c:pt idx="1">
                  <c:v>1981</c:v>
                </c:pt>
                <c:pt idx="2">
                  <c:v>1982</c:v>
                </c:pt>
                <c:pt idx="3">
                  <c:v>1983</c:v>
                </c:pt>
                <c:pt idx="4">
                  <c:v>1984</c:v>
                </c:pt>
                <c:pt idx="5">
                  <c:v>1985</c:v>
                </c:pt>
                <c:pt idx="6">
                  <c:v>1986</c:v>
                </c:pt>
                <c:pt idx="7">
                  <c:v>1987</c:v>
                </c:pt>
                <c:pt idx="8">
                  <c:v>1988</c:v>
                </c:pt>
                <c:pt idx="9">
                  <c:v>1989</c:v>
                </c:pt>
                <c:pt idx="10">
                  <c:v>1990</c:v>
                </c:pt>
              </c:numCache>
            </c:numRef>
          </c:cat>
          <c:val>
            <c:numRef>
              <c:f>TableA19!$D$3:$N$3</c:f>
              <c:numCache>
                <c:formatCode>#,##0.0</c:formatCode>
                <c:ptCount val="11"/>
                <c:pt idx="0">
                  <c:v>1828</c:v>
                </c:pt>
                <c:pt idx="1">
                  <c:v>1976</c:v>
                </c:pt>
                <c:pt idx="2">
                  <c:v>2036</c:v>
                </c:pt>
                <c:pt idx="3">
                  <c:v>2010</c:v>
                </c:pt>
                <c:pt idx="4">
                  <c:v>2119</c:v>
                </c:pt>
                <c:pt idx="5">
                  <c:v>2106</c:v>
                </c:pt>
                <c:pt idx="6">
                  <c:v>2508</c:v>
                </c:pt>
                <c:pt idx="7">
                  <c:v>2692</c:v>
                </c:pt>
                <c:pt idx="8">
                  <c:v>2833</c:v>
                </c:pt>
                <c:pt idx="9">
                  <c:v>3007</c:v>
                </c:pt>
                <c:pt idx="10">
                  <c:v>3351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83074392"/>
        <c:axId val="583084976"/>
      </c:lineChart>
      <c:catAx>
        <c:axId val="583075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83082232"/>
        <c:crosses val="autoZero"/>
        <c:auto val="1"/>
        <c:lblAlgn val="ctr"/>
        <c:lblOffset val="100"/>
        <c:noMultiLvlLbl val="0"/>
      </c:catAx>
      <c:valAx>
        <c:axId val="5830822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83075960"/>
        <c:crosses val="autoZero"/>
        <c:crossBetween val="between"/>
      </c:valAx>
      <c:valAx>
        <c:axId val="583084976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dirty="0" smtClean="0"/>
                  <a:t>Millions (ALL)</a:t>
                </a:r>
                <a:endParaRPr lang="en-GB" dirty="0"/>
              </a:p>
            </c:rich>
          </c:tx>
          <c:layout>
            <c:manualLayout>
              <c:xMode val="edge"/>
              <c:yMode val="edge"/>
              <c:x val="0.96028176624980699"/>
              <c:y val="8.6817204271421797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83074392"/>
        <c:crosses val="max"/>
        <c:crossBetween val="between"/>
      </c:valAx>
      <c:catAx>
        <c:axId val="58307439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8308497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800" dirty="0" smtClean="0"/>
              <a:t>Figure 9. Agricultural Bank liabilities</a:t>
            </a:r>
            <a:endParaRPr lang="en-GB" sz="1800" dirty="0"/>
          </a:p>
        </c:rich>
      </c:tx>
      <c:layout>
        <c:manualLayout>
          <c:xMode val="edge"/>
          <c:yMode val="edge"/>
          <c:x val="1.3682453296279141E-2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5696503010653083E-2"/>
          <c:y val="9.6242351203239096E-2"/>
          <c:w val="0.88734271267562148"/>
          <c:h val="0.76928590700147859"/>
        </c:manualLayout>
      </c:layout>
      <c:barChart>
        <c:barDir val="col"/>
        <c:grouping val="percentStacked"/>
        <c:varyColors val="0"/>
        <c:ser>
          <c:idx val="1"/>
          <c:order val="0"/>
          <c:tx>
            <c:strRef>
              <c:f>TableA19!$B$11:$C$11</c:f>
              <c:strCache>
                <c:ptCount val="2"/>
                <c:pt idx="0">
                  <c:v>Deposits</c:v>
                </c:pt>
                <c:pt idx="1">
                  <c:v>State farms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TableA19!$D$1:$N$1</c:f>
              <c:numCache>
                <c:formatCode>General</c:formatCode>
                <c:ptCount val="11"/>
                <c:pt idx="0">
                  <c:v>1980</c:v>
                </c:pt>
                <c:pt idx="1">
                  <c:v>1981</c:v>
                </c:pt>
                <c:pt idx="2">
                  <c:v>1982</c:v>
                </c:pt>
                <c:pt idx="3">
                  <c:v>1983</c:v>
                </c:pt>
                <c:pt idx="4">
                  <c:v>1984</c:v>
                </c:pt>
                <c:pt idx="5">
                  <c:v>1985</c:v>
                </c:pt>
                <c:pt idx="6">
                  <c:v>1986</c:v>
                </c:pt>
                <c:pt idx="7">
                  <c:v>1987</c:v>
                </c:pt>
                <c:pt idx="8">
                  <c:v>1988</c:v>
                </c:pt>
                <c:pt idx="9">
                  <c:v>1989</c:v>
                </c:pt>
                <c:pt idx="10">
                  <c:v>1990</c:v>
                </c:pt>
              </c:numCache>
            </c:numRef>
          </c:cat>
          <c:val>
            <c:numRef>
              <c:f>TableA19!$D$11:$N$11</c:f>
              <c:numCache>
                <c:formatCode>#,##0.0</c:formatCode>
                <c:ptCount val="11"/>
                <c:pt idx="0">
                  <c:v>62</c:v>
                </c:pt>
                <c:pt idx="1">
                  <c:v>69</c:v>
                </c:pt>
                <c:pt idx="2">
                  <c:v>73</c:v>
                </c:pt>
                <c:pt idx="3">
                  <c:v>96</c:v>
                </c:pt>
                <c:pt idx="4">
                  <c:v>75</c:v>
                </c:pt>
                <c:pt idx="5">
                  <c:v>69</c:v>
                </c:pt>
                <c:pt idx="6">
                  <c:v>65</c:v>
                </c:pt>
                <c:pt idx="7">
                  <c:v>78</c:v>
                </c:pt>
                <c:pt idx="8">
                  <c:v>83</c:v>
                </c:pt>
                <c:pt idx="9">
                  <c:v>76</c:v>
                </c:pt>
                <c:pt idx="10">
                  <c:v>104</c:v>
                </c:pt>
              </c:numCache>
            </c:numRef>
          </c:val>
        </c:ser>
        <c:ser>
          <c:idx val="2"/>
          <c:order val="1"/>
          <c:tx>
            <c:strRef>
              <c:f>TableA19!$B$12:$C$12</c:f>
              <c:strCache>
                <c:ptCount val="2"/>
                <c:pt idx="0">
                  <c:v>Deposits</c:v>
                </c:pt>
                <c:pt idx="1">
                  <c:v>Cooperatives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TableA19!$D$1:$N$1</c:f>
              <c:numCache>
                <c:formatCode>General</c:formatCode>
                <c:ptCount val="11"/>
                <c:pt idx="0">
                  <c:v>1980</c:v>
                </c:pt>
                <c:pt idx="1">
                  <c:v>1981</c:v>
                </c:pt>
                <c:pt idx="2">
                  <c:v>1982</c:v>
                </c:pt>
                <c:pt idx="3">
                  <c:v>1983</c:v>
                </c:pt>
                <c:pt idx="4">
                  <c:v>1984</c:v>
                </c:pt>
                <c:pt idx="5">
                  <c:v>1985</c:v>
                </c:pt>
                <c:pt idx="6">
                  <c:v>1986</c:v>
                </c:pt>
                <c:pt idx="7">
                  <c:v>1987</c:v>
                </c:pt>
                <c:pt idx="8">
                  <c:v>1988</c:v>
                </c:pt>
                <c:pt idx="9">
                  <c:v>1989</c:v>
                </c:pt>
                <c:pt idx="10">
                  <c:v>1990</c:v>
                </c:pt>
              </c:numCache>
            </c:numRef>
          </c:cat>
          <c:val>
            <c:numRef>
              <c:f>TableA19!$D$12:$N$12</c:f>
              <c:numCache>
                <c:formatCode>#,##0.0</c:formatCode>
                <c:ptCount val="11"/>
                <c:pt idx="0">
                  <c:v>204</c:v>
                </c:pt>
                <c:pt idx="1">
                  <c:v>248</c:v>
                </c:pt>
                <c:pt idx="2">
                  <c:v>275</c:v>
                </c:pt>
                <c:pt idx="3">
                  <c:v>264</c:v>
                </c:pt>
                <c:pt idx="4">
                  <c:v>255</c:v>
                </c:pt>
                <c:pt idx="5">
                  <c:v>361</c:v>
                </c:pt>
                <c:pt idx="6">
                  <c:v>286</c:v>
                </c:pt>
                <c:pt idx="7">
                  <c:v>300</c:v>
                </c:pt>
                <c:pt idx="8">
                  <c:v>256</c:v>
                </c:pt>
                <c:pt idx="9">
                  <c:v>349</c:v>
                </c:pt>
                <c:pt idx="10">
                  <c:v>359</c:v>
                </c:pt>
              </c:numCache>
            </c:numRef>
          </c:val>
        </c:ser>
        <c:ser>
          <c:idx val="3"/>
          <c:order val="2"/>
          <c:tx>
            <c:strRef>
              <c:f>TableA19!$B$13:$C$13</c:f>
              <c:strCache>
                <c:ptCount val="2"/>
                <c:pt idx="0">
                  <c:v>Government funding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numRef>
              <c:f>TableA19!$D$1:$N$1</c:f>
              <c:numCache>
                <c:formatCode>General</c:formatCode>
                <c:ptCount val="11"/>
                <c:pt idx="0">
                  <c:v>1980</c:v>
                </c:pt>
                <c:pt idx="1">
                  <c:v>1981</c:v>
                </c:pt>
                <c:pt idx="2">
                  <c:v>1982</c:v>
                </c:pt>
                <c:pt idx="3">
                  <c:v>1983</c:v>
                </c:pt>
                <c:pt idx="4">
                  <c:v>1984</c:v>
                </c:pt>
                <c:pt idx="5">
                  <c:v>1985</c:v>
                </c:pt>
                <c:pt idx="6">
                  <c:v>1986</c:v>
                </c:pt>
                <c:pt idx="7">
                  <c:v>1987</c:v>
                </c:pt>
                <c:pt idx="8">
                  <c:v>1988</c:v>
                </c:pt>
                <c:pt idx="9">
                  <c:v>1989</c:v>
                </c:pt>
                <c:pt idx="10">
                  <c:v>1990</c:v>
                </c:pt>
              </c:numCache>
            </c:numRef>
          </c:cat>
          <c:val>
            <c:numRef>
              <c:f>TableA19!$D$13:$N$13</c:f>
              <c:numCache>
                <c:formatCode>#,##0.0</c:formatCode>
                <c:ptCount val="11"/>
                <c:pt idx="0">
                  <c:v>327</c:v>
                </c:pt>
                <c:pt idx="1">
                  <c:v>355</c:v>
                </c:pt>
                <c:pt idx="2">
                  <c:v>400</c:v>
                </c:pt>
                <c:pt idx="3">
                  <c:v>412</c:v>
                </c:pt>
                <c:pt idx="4">
                  <c:v>432</c:v>
                </c:pt>
                <c:pt idx="5">
                  <c:v>432</c:v>
                </c:pt>
                <c:pt idx="6">
                  <c:v>463</c:v>
                </c:pt>
                <c:pt idx="7">
                  <c:v>480</c:v>
                </c:pt>
                <c:pt idx="8">
                  <c:v>494</c:v>
                </c:pt>
                <c:pt idx="9">
                  <c:v>555</c:v>
                </c:pt>
                <c:pt idx="10">
                  <c:v>562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83077528"/>
        <c:axId val="583079096"/>
      </c:barChart>
      <c:catAx>
        <c:axId val="5830775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83079096"/>
        <c:crosses val="autoZero"/>
        <c:auto val="1"/>
        <c:lblAlgn val="ctr"/>
        <c:lblOffset val="100"/>
        <c:noMultiLvlLbl val="0"/>
      </c:catAx>
      <c:valAx>
        <c:axId val="5830790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830775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CBAD7-FB44-4C14-8076-B02104580E58}" type="datetimeFigureOut">
              <a:rPr lang="en-US" smtClean="0"/>
              <a:t>12/1/2023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58463-C8A0-4736-A9A9-B789843041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0335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CBAD7-FB44-4C14-8076-B02104580E58}" type="datetimeFigureOut">
              <a:rPr lang="en-US" smtClean="0"/>
              <a:t>12/1/2023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58463-C8A0-4736-A9A9-B789843041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1636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CBAD7-FB44-4C14-8076-B02104580E58}" type="datetimeFigureOut">
              <a:rPr lang="en-US" smtClean="0"/>
              <a:t>12/1/2023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58463-C8A0-4736-A9A9-B789843041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984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CBAD7-FB44-4C14-8076-B02104580E58}" type="datetimeFigureOut">
              <a:rPr lang="en-US" smtClean="0"/>
              <a:t>12/1/2023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58463-C8A0-4736-A9A9-B789843041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0566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CBAD7-FB44-4C14-8076-B02104580E58}" type="datetimeFigureOut">
              <a:rPr lang="en-US" smtClean="0"/>
              <a:t>12/1/2023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58463-C8A0-4736-A9A9-B789843041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80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CBAD7-FB44-4C14-8076-B02104580E58}" type="datetimeFigureOut">
              <a:rPr lang="en-US" smtClean="0"/>
              <a:t>12/1/2023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58463-C8A0-4736-A9A9-B789843041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409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CBAD7-FB44-4C14-8076-B02104580E58}" type="datetimeFigureOut">
              <a:rPr lang="en-US" smtClean="0"/>
              <a:t>12/1/2023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58463-C8A0-4736-A9A9-B789843041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881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CBAD7-FB44-4C14-8076-B02104580E58}" type="datetimeFigureOut">
              <a:rPr lang="en-US" smtClean="0"/>
              <a:t>12/1/2023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58463-C8A0-4736-A9A9-B789843041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1335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CBAD7-FB44-4C14-8076-B02104580E58}" type="datetimeFigureOut">
              <a:rPr lang="en-US" smtClean="0"/>
              <a:t>12/1/2023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58463-C8A0-4736-A9A9-B789843041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016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CBAD7-FB44-4C14-8076-B02104580E58}" type="datetimeFigureOut">
              <a:rPr lang="en-US" smtClean="0"/>
              <a:t>12/1/2023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58463-C8A0-4736-A9A9-B789843041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733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CBAD7-FB44-4C14-8076-B02104580E58}" type="datetimeFigureOut">
              <a:rPr lang="en-US" smtClean="0"/>
              <a:t>12/1/2023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58463-C8A0-4736-A9A9-B789843041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668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DCBAD7-FB44-4C14-8076-B02104580E58}" type="datetimeFigureOut">
              <a:rPr lang="en-US" smtClean="0"/>
              <a:t>12/1/2023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E58463-C8A0-4736-A9A9-B789843041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2482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development of Albania: 1980-1990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Fiqiri Baholli</a:t>
            </a:r>
          </a:p>
          <a:p>
            <a:r>
              <a:rPr lang="en-US" dirty="0" smtClean="0"/>
              <a:t>Bank of Albania</a:t>
            </a:r>
          </a:p>
          <a:p>
            <a:r>
              <a:rPr lang="sq-AL" dirty="0" smtClean="0"/>
              <a:t>R</a:t>
            </a:r>
            <a:r>
              <a:rPr lang="en-US" dirty="0" err="1" smtClean="0"/>
              <a:t>esearch</a:t>
            </a:r>
            <a:r>
              <a:rPr lang="en-US" dirty="0" smtClean="0"/>
              <a:t> Department</a:t>
            </a:r>
            <a:r>
              <a:rPr lang="sq-AL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72976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62313"/>
          </a:xfrm>
        </p:spPr>
        <p:txBody>
          <a:bodyPr/>
          <a:lstStyle/>
          <a:p>
            <a:r>
              <a:rPr lang="en-US" dirty="0" smtClean="0"/>
              <a:t>Main Presentation Points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821" y="1323117"/>
            <a:ext cx="10515600" cy="4351338"/>
          </a:xfrm>
        </p:spPr>
        <p:txBody>
          <a:bodyPr/>
          <a:lstStyle/>
          <a:p>
            <a:r>
              <a:rPr lang="en-US" dirty="0"/>
              <a:t>Understanding socialist doctrine and Albanian Case with the data from (</a:t>
            </a:r>
            <a:r>
              <a:rPr lang="en-US" dirty="0" smtClean="0"/>
              <a:t>1980-1990);</a:t>
            </a:r>
            <a:endParaRPr lang="en-GB" dirty="0"/>
          </a:p>
          <a:p>
            <a:r>
              <a:rPr lang="en-US" dirty="0"/>
              <a:t>Financial system </a:t>
            </a:r>
            <a:r>
              <a:rPr lang="en-US" dirty="0" smtClean="0"/>
              <a:t>- </a:t>
            </a:r>
            <a:r>
              <a:rPr lang="en-US" dirty="0"/>
              <a:t>money, credit, financial institutions; </a:t>
            </a:r>
            <a:endParaRPr lang="en-GB" dirty="0"/>
          </a:p>
          <a:p>
            <a:r>
              <a:rPr lang="en-US" dirty="0"/>
              <a:t>The Balance sheets for the State Bank of Albania, State Bank for Agriculture and Savings Bank</a:t>
            </a:r>
            <a:r>
              <a:rPr lang="en-US" dirty="0" smtClean="0"/>
              <a:t>.</a:t>
            </a:r>
          </a:p>
          <a:p>
            <a:r>
              <a:rPr lang="en-US" dirty="0" smtClean="0"/>
              <a:t>Concluding remarks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3249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487" y="290984"/>
            <a:ext cx="10515600" cy="755221"/>
          </a:xfrm>
        </p:spPr>
        <p:txBody>
          <a:bodyPr>
            <a:noAutofit/>
          </a:bodyPr>
          <a:lstStyle/>
          <a:p>
            <a:r>
              <a:rPr lang="sq-AL" sz="2800" dirty="0" smtClean="0"/>
              <a:t/>
            </a:r>
            <a:br>
              <a:rPr lang="sq-AL" sz="2800" dirty="0" smtClean="0"/>
            </a:br>
            <a:r>
              <a:rPr lang="en-US" sz="2800" dirty="0" smtClean="0">
                <a:latin typeface="+mn-lt"/>
              </a:rPr>
              <a:t>Some thought</a:t>
            </a:r>
            <a:r>
              <a:rPr lang="sq-AL" sz="2800" dirty="0" smtClean="0">
                <a:latin typeface="+mn-lt"/>
              </a:rPr>
              <a:t>s</a:t>
            </a:r>
            <a:r>
              <a:rPr lang="en-US" sz="2800" dirty="0" smtClean="0">
                <a:latin typeface="+mn-lt"/>
              </a:rPr>
              <a:t> </a:t>
            </a:r>
            <a:r>
              <a:rPr lang="sq-AL" sz="2800" dirty="0" err="1" smtClean="0">
                <a:latin typeface="+mn-lt"/>
              </a:rPr>
              <a:t>on</a:t>
            </a:r>
            <a:r>
              <a:rPr lang="en-US" sz="2800" dirty="0" smtClean="0">
                <a:latin typeface="+mn-lt"/>
              </a:rPr>
              <a:t> economic development of Albania after II-World War</a:t>
            </a:r>
            <a:endParaRPr lang="en-US" sz="2800" dirty="0">
              <a:latin typeface="+mn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89920" y="1415535"/>
            <a:ext cx="105156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The economic </a:t>
            </a:r>
            <a:r>
              <a:rPr lang="en-GB" sz="2000" dirty="0" smtClean="0"/>
              <a:t>developments </a:t>
            </a:r>
            <a:r>
              <a:rPr lang="en-GB" sz="2000" dirty="0"/>
              <a:t>of Albania after the end of Second World War, till 1991, that are treated in different university text-books and publications are explained oriented under the “inspirations” of the Party of Labour of </a:t>
            </a:r>
            <a:r>
              <a:rPr lang="en-GB" sz="2000" dirty="0" smtClean="0"/>
              <a:t>Albania.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 The scenario </a:t>
            </a:r>
            <a:r>
              <a:rPr lang="en-GB" sz="2000" dirty="0"/>
              <a:t>prepared from the mono-party socialist system that has confirmed as the biggest failure of every other system</a:t>
            </a:r>
            <a:r>
              <a:rPr lang="en-GB" sz="2000" dirty="0" smtClean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 </a:t>
            </a:r>
            <a:r>
              <a:rPr lang="en-GB" sz="2000" dirty="0"/>
              <a:t>The dictatorship of the leading party </a:t>
            </a:r>
            <a:r>
              <a:rPr lang="en-GB" sz="2000" dirty="0" smtClean="0"/>
              <a:t>was predicting as the  power to the people, BUT the reality was (as every Albanian knows) –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the WASTE of economic resources,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Poverty </a:t>
            </a:r>
            <a:r>
              <a:rPr lang="en-US" sz="2000" dirty="0" smtClean="0"/>
              <a:t>of the families and </a:t>
            </a:r>
            <a:r>
              <a:rPr lang="sq-AL" sz="2000" dirty="0" smtClean="0"/>
              <a:t>«</a:t>
            </a:r>
            <a:r>
              <a:rPr lang="en-US" sz="2000" dirty="0" smtClean="0"/>
              <a:t>very </a:t>
            </a:r>
            <a:r>
              <a:rPr lang="en-US" sz="2000" dirty="0" smtClean="0"/>
              <a:t>special </a:t>
            </a:r>
            <a:r>
              <a:rPr lang="en-US" sz="2000" dirty="0" smtClean="0"/>
              <a:t>life</a:t>
            </a:r>
            <a:r>
              <a:rPr lang="sq-AL" sz="2000" dirty="0" smtClean="0"/>
              <a:t>»</a:t>
            </a:r>
            <a:r>
              <a:rPr lang="en-US" sz="2000" dirty="0" smtClean="0"/>
              <a:t> </a:t>
            </a:r>
            <a:r>
              <a:rPr lang="en-US" sz="2000" dirty="0" smtClean="0"/>
              <a:t>for leaders.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/>
              <a:t>In this context all publications, reports, strategies, planning and targets and </a:t>
            </a:r>
            <a:r>
              <a:rPr lang="en-GB" sz="2000" dirty="0" smtClean="0"/>
              <a:t>misleading reality </a:t>
            </a:r>
            <a:r>
              <a:rPr lang="en-GB" sz="2000" dirty="0"/>
              <a:t>which was written  and reported in centralized documents under a very strict control. </a:t>
            </a:r>
            <a:r>
              <a:rPr lang="en-US" sz="2000" dirty="0" smtClean="0"/>
              <a:t> </a:t>
            </a:r>
            <a:endParaRPr lang="en-GB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Main </a:t>
            </a:r>
            <a:r>
              <a:rPr lang="en-GB" sz="2000" dirty="0"/>
              <a:t>literature reviewed and brought in this </a:t>
            </a:r>
            <a:r>
              <a:rPr lang="sq-AL" sz="2000" dirty="0" err="1" smtClean="0"/>
              <a:t>ppt</a:t>
            </a:r>
            <a:r>
              <a:rPr lang="en-GB" sz="2000" dirty="0" smtClean="0"/>
              <a:t> </a:t>
            </a:r>
            <a:r>
              <a:rPr lang="en-GB" sz="2000" dirty="0"/>
              <a:t>will expose </a:t>
            </a:r>
            <a:r>
              <a:rPr lang="en-GB" sz="2000" dirty="0" smtClean="0"/>
              <a:t>a</a:t>
            </a:r>
            <a:r>
              <a:rPr lang="sq-AL" sz="2000" dirty="0" smtClean="0"/>
              <a:t>n</a:t>
            </a:r>
            <a:r>
              <a:rPr lang="en-GB" sz="2000" dirty="0" smtClean="0"/>
              <a:t> overview </a:t>
            </a:r>
            <a:r>
              <a:rPr lang="en-GB" sz="2000" dirty="0"/>
              <a:t>of Albanian economic model  that led to the development and decline of the country with the “utopia” of the model invented from the self-claimed “ the only socialism “model” invented from the country that is self-called the only lighthouse in the world.</a:t>
            </a:r>
          </a:p>
        </p:txBody>
      </p:sp>
    </p:spTree>
    <p:extLst>
      <p:ext uri="{BB962C8B-B14F-4D97-AF65-F5344CB8AC3E}">
        <p14:creationId xmlns:p14="http://schemas.microsoft.com/office/powerpoint/2010/main" val="3625575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61198" y="343501"/>
            <a:ext cx="10515600" cy="521472"/>
          </a:xfrm>
        </p:spPr>
        <p:txBody>
          <a:bodyPr>
            <a:normAutofit/>
          </a:bodyPr>
          <a:lstStyle/>
          <a:p>
            <a:r>
              <a:rPr lang="sq-AL" sz="2400" dirty="0" err="1" smtClean="0"/>
              <a:t>Albania</a:t>
            </a:r>
            <a:r>
              <a:rPr lang="sq-AL" sz="2400" dirty="0" smtClean="0"/>
              <a:t>: </a:t>
            </a:r>
            <a:r>
              <a:rPr lang="sq-AL" sz="2400" dirty="0" err="1" smtClean="0"/>
              <a:t>Main</a:t>
            </a:r>
            <a:r>
              <a:rPr lang="sq-AL" sz="2400" dirty="0" smtClean="0"/>
              <a:t> </a:t>
            </a:r>
            <a:r>
              <a:rPr lang="sq-AL" sz="2400" dirty="0" err="1" smtClean="0"/>
              <a:t>indiciators</a:t>
            </a:r>
            <a:r>
              <a:rPr lang="sq-AL" sz="2400" dirty="0" smtClean="0"/>
              <a:t>, 1980-1990</a:t>
            </a:r>
            <a:endParaRPr lang="en-US" sz="24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7320512"/>
              </p:ext>
            </p:extLst>
          </p:nvPr>
        </p:nvGraphicFramePr>
        <p:xfrm>
          <a:off x="764059" y="1043031"/>
          <a:ext cx="5181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ontent Placeholder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253452452"/>
              </p:ext>
            </p:extLst>
          </p:nvPr>
        </p:nvGraphicFramePr>
        <p:xfrm>
          <a:off x="6040394" y="1043031"/>
          <a:ext cx="5181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3123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46983"/>
          </a:xfrm>
        </p:spPr>
        <p:txBody>
          <a:bodyPr>
            <a:normAutofit/>
          </a:bodyPr>
          <a:lstStyle/>
          <a:p>
            <a:r>
              <a:rPr lang="sq-AL" sz="3200" dirty="0" err="1"/>
              <a:t>Albania</a:t>
            </a:r>
            <a:r>
              <a:rPr lang="sq-AL" sz="3200" dirty="0"/>
              <a:t>: </a:t>
            </a:r>
            <a:r>
              <a:rPr lang="sq-AL" sz="3200" dirty="0" err="1"/>
              <a:t>Main</a:t>
            </a:r>
            <a:r>
              <a:rPr lang="sq-AL" sz="3200" dirty="0"/>
              <a:t> </a:t>
            </a:r>
            <a:r>
              <a:rPr lang="sq-AL" sz="3200" dirty="0" err="1"/>
              <a:t>indiciators</a:t>
            </a:r>
            <a:r>
              <a:rPr lang="sq-AL" sz="3200" dirty="0"/>
              <a:t>, 1980-1990</a:t>
            </a:r>
            <a:endParaRPr lang="en-US" sz="32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157932803"/>
              </p:ext>
            </p:extLst>
          </p:nvPr>
        </p:nvGraphicFramePr>
        <p:xfrm>
          <a:off x="6096000" y="1207787"/>
          <a:ext cx="5181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ontent Placeholder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036323829"/>
              </p:ext>
            </p:extLst>
          </p:nvPr>
        </p:nvGraphicFramePr>
        <p:xfrm>
          <a:off x="774357" y="1207787"/>
          <a:ext cx="5181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19489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81050" y="0"/>
            <a:ext cx="10515600" cy="377825"/>
          </a:xfrm>
        </p:spPr>
        <p:txBody>
          <a:bodyPr>
            <a:noAutofit/>
          </a:bodyPr>
          <a:lstStyle/>
          <a:p>
            <a:r>
              <a:rPr lang="en-GB" sz="2800" dirty="0" smtClean="0"/>
              <a:t>Figure 5. Balance Sheet of State Bank of Albania</a:t>
            </a:r>
            <a:endParaRPr lang="en-US" sz="280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1243520"/>
              </p:ext>
            </p:extLst>
          </p:nvPr>
        </p:nvGraphicFramePr>
        <p:xfrm>
          <a:off x="702093" y="377825"/>
          <a:ext cx="8146632" cy="672993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49012"/>
                <a:gridCol w="549012"/>
                <a:gridCol w="549012"/>
                <a:gridCol w="1948107"/>
                <a:gridCol w="549012"/>
                <a:gridCol w="549012"/>
                <a:gridCol w="549012"/>
                <a:gridCol w="549012"/>
                <a:gridCol w="549012"/>
                <a:gridCol w="602143"/>
                <a:gridCol w="602143"/>
                <a:gridCol w="602143"/>
              </a:tblGrid>
              <a:tr h="135808"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u="none" strike="noStrike">
                          <a:effectLst/>
                        </a:rPr>
                        <a:t>1980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u="none" strike="noStrike">
                          <a:effectLst/>
                        </a:rPr>
                        <a:t>1981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u="none" strike="noStrike">
                          <a:effectLst/>
                        </a:rPr>
                        <a:t>1982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u="none" strike="noStrike">
                          <a:effectLst/>
                        </a:rPr>
                        <a:t>1983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u="none" strike="noStrike">
                          <a:effectLst/>
                        </a:rPr>
                        <a:t>1984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u="none" strike="noStrike">
                          <a:effectLst/>
                        </a:rPr>
                        <a:t>1985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u="none" strike="noStrike">
                          <a:effectLst/>
                        </a:rPr>
                        <a:t>1986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u="none" strike="noStrike">
                          <a:effectLst/>
                        </a:rPr>
                        <a:t>1987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</a:tr>
              <a:tr h="135808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Assets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</a:tr>
              <a:tr h="135808"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Foreign assets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630.5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708.1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666.9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546.0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513.5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529.5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630.8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720.6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</a:tr>
              <a:tr h="135808"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Gold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354.1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363.3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370.3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365.1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386.4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472.5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477.2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483.2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</a:tr>
              <a:tr h="135808"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Convertible currencies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275.5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343.7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296.4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180.7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126.9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56.7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153.4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237.3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</a:tr>
              <a:tr h="135808"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Nonconvertible currencies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1.0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1.2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0.2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0.2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0.1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0.3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0.3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0.1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</a:tr>
              <a:tr h="135808"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Claims on State Agricultural Bank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952.0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993.0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949.0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898.0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1,053.0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915.0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1,369.0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1,531.0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</a:tr>
              <a:tr h="135808"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Domestic credit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5,959.5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6,260.3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 dirty="0">
                          <a:effectLst/>
                        </a:rPr>
                        <a:t>6,529.6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6,466.3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5,988.7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5,958.9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5,711.5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6,011.3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</a:tr>
              <a:tr h="135808"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 dirty="0">
                          <a:effectLst/>
                        </a:rPr>
                        <a:t>To state enterprises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5,865.0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6,168.0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 dirty="0">
                          <a:effectLst/>
                        </a:rPr>
                        <a:t>6,438.9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6,377.2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5,901.4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5,873.1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5,626.1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5,926.4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</a:tr>
              <a:tr h="135808"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To individuals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94.5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92.3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 dirty="0">
                          <a:effectLst/>
                        </a:rPr>
                        <a:t>90.8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89.1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87.2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85.8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85.5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84.9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</a:tr>
              <a:tr h="135808"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Other assets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83.1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85.9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91.4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 dirty="0">
                          <a:effectLst/>
                        </a:rPr>
                        <a:t>108.8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98.5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135.2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134.9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142.2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</a:tr>
              <a:tr h="135808"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Total assets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7,625.1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8,047.2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8,237.0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 dirty="0">
                          <a:effectLst/>
                        </a:rPr>
                        <a:t>8,019.1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7,653.7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7,538.6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7,846.3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8,405.0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</a:tr>
              <a:tr h="135808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Liabilities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</a:tr>
              <a:tr h="135808"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Currency in circulation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703.3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757.3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800.2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 dirty="0">
                          <a:effectLst/>
                        </a:rPr>
                        <a:t>911.2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944.5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967.1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1,035.2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1,162.4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</a:tr>
              <a:tr h="135808"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Foreign liabilities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157.0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259.2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168.8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111.6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108.3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78.3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143.3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222.8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</a:tr>
              <a:tr h="135808"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Convertible currencies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6.8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12.3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6.6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 dirty="0">
                          <a:effectLst/>
                        </a:rPr>
                        <a:t>7.8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8.7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10.9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15.8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21.9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</a:tr>
              <a:tr h="135808"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Foreign banks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—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—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—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 dirty="0">
                          <a:effectLst/>
                        </a:rPr>
                        <a:t>—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—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—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—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—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</a:tr>
              <a:tr h="135808"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Arrears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—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—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—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—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—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—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—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—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</a:tr>
              <a:tr h="135808"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Local embassies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6.8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12.3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6.6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 dirty="0">
                          <a:effectLst/>
                        </a:rPr>
                        <a:t>7.8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8.7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10.9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15.8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21.9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</a:tr>
              <a:tr h="135808"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Nonconvertible currencies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150.3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247.0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162.2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 dirty="0">
                          <a:effectLst/>
                        </a:rPr>
                        <a:t>103.8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99.6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67.5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127.6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197.1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</a:tr>
              <a:tr h="135808"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Domestic currency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—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—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—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 dirty="0">
                          <a:effectLst/>
                        </a:rPr>
                        <a:t>—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—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—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—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3.8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</a:tr>
              <a:tr h="135808"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Liabilities to government (net)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3951.4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3895.0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4014.3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 dirty="0">
                          <a:effectLst/>
                        </a:rPr>
                        <a:t>3345.9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2968.0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2559.7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2523.1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2274.8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</a:tr>
              <a:tr h="135808"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Reserve Account balance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3,288.1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3,174.1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3,225.8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 dirty="0">
                          <a:effectLst/>
                        </a:rPr>
                        <a:t>2,857.1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2,551.7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1,781.0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1,788.9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1,801.8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</a:tr>
              <a:tr h="135808"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Gold and precious metals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415.7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427.6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439.4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451.7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 dirty="0">
                          <a:effectLst/>
                        </a:rPr>
                        <a:t>462.2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 dirty="0">
                          <a:effectLst/>
                        </a:rPr>
                        <a:t>584.9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589.2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594.8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</a:tr>
              <a:tr h="135808"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Deposits and other liabilities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294.0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330.7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321.1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206.2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144.4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86.3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167.6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228.5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</a:tr>
              <a:tr h="135808"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Claims on government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-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-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-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-186.2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 dirty="0">
                          <a:effectLst/>
                        </a:rPr>
                        <a:t>-99.1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-9.7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-102.9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-355.3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</a:tr>
              <a:tr h="135808"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Transaction account balances (net)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-46.5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-37.4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27.9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17.1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 dirty="0">
                          <a:effectLst/>
                        </a:rPr>
                        <a:t>-91.1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117.3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80.3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5.1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</a:tr>
              <a:tr h="135808"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Liabilities to savings banks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787.6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818.2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881.1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983.8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 dirty="0">
                          <a:effectLst/>
                        </a:rPr>
                        <a:t>1,069.4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1,160.4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1,263.5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1,405.5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</a:tr>
              <a:tr h="135808"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Deposits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1,000.9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894.3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752.0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817.8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785.5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704.9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834.2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777.5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</a:tr>
              <a:tr h="135808"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State enterprises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1,000.9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894.3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752.0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817.8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 dirty="0">
                          <a:effectLst/>
                        </a:rPr>
                        <a:t>785.5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704.9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834.2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777.5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</a:tr>
              <a:tr h="135808"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Domestic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1,000.9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894.3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752.0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817.8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 dirty="0">
                          <a:effectLst/>
                        </a:rPr>
                        <a:t>785.5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704.9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834.2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777.5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</a:tr>
              <a:tr h="135808"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Foreign currency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—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—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—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—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 dirty="0">
                          <a:effectLst/>
                        </a:rPr>
                        <a:t>—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—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—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—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</a:tr>
              <a:tr h="135808"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Individuals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—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—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—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—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—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—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—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—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</a:tr>
              <a:tr h="135808"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Foreign currency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—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—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—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—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 dirty="0">
                          <a:effectLst/>
                        </a:rPr>
                        <a:t>—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—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—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—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</a:tr>
              <a:tr h="135808"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Other liabilities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1,024.9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1,423.3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1,620.7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1,848.8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1,778.1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2,068.1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2,047.0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2,562.0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</a:tr>
              <a:tr h="135808"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Capital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750.0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750.0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750.0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750.0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750.0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750.0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750.0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750.0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</a:tr>
              <a:tr h="135808"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Reserves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250.0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250.0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250.0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250.0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250.0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250.0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250.0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250.0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</a:tr>
              <a:tr h="135808"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Strategic commodity reserve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—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—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—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—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 dirty="0">
                          <a:effectLst/>
                        </a:rPr>
                        <a:t>—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—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—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650.0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</a:tr>
              <a:tr h="135808"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Other identified items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541.6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799.5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779.6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696.8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464.2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549.1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560.3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497.6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</a:tr>
              <a:tr h="135808"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Unidentified residual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-516.7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-376.2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-158.9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152.0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 dirty="0">
                          <a:effectLst/>
                        </a:rPr>
                        <a:t>313.9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 dirty="0">
                          <a:effectLst/>
                        </a:rPr>
                        <a:t>519.0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486.7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414.4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</a:tr>
              <a:tr h="135808"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Total liabilities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7625.1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8047.2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8237.0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8019.1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7653.7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 dirty="0">
                          <a:effectLst/>
                        </a:rPr>
                        <a:t>7538.6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7846.3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8405.0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</a:tr>
              <a:tr h="135808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Memorandum item: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</a:tr>
              <a:tr h="109479"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Liabilities to government (net), excluding revaluations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3951.4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3895.0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4014.3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3345.9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2968.0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2447.0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2410.3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 dirty="0">
                          <a:effectLst/>
                        </a:rPr>
                        <a:t>2162.1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9" marR="4819" marT="4819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9239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14032"/>
          </a:xfrm>
        </p:spPr>
        <p:txBody>
          <a:bodyPr/>
          <a:lstStyle/>
          <a:p>
            <a:r>
              <a:rPr lang="en-GB" dirty="0" smtClean="0"/>
              <a:t>Balance Sheet of Savings Banks, 1980-90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7845993"/>
              </p:ext>
            </p:extLst>
          </p:nvPr>
        </p:nvGraphicFramePr>
        <p:xfrm>
          <a:off x="698157" y="1084221"/>
          <a:ext cx="5181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ontent Placeholder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683803394"/>
              </p:ext>
            </p:extLst>
          </p:nvPr>
        </p:nvGraphicFramePr>
        <p:xfrm>
          <a:off x="6096000" y="1079158"/>
          <a:ext cx="5181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292064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96410"/>
          </a:xfrm>
        </p:spPr>
        <p:txBody>
          <a:bodyPr/>
          <a:lstStyle/>
          <a:p>
            <a:r>
              <a:rPr lang="en-GB" dirty="0" smtClean="0"/>
              <a:t> </a:t>
            </a:r>
            <a:r>
              <a:rPr lang="en-GB" sz="3200" dirty="0" smtClean="0"/>
              <a:t>Balance Sheet of State Agricultural Bank, 1980-90</a:t>
            </a:r>
            <a:endParaRPr lang="en-US" sz="32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584588380"/>
              </p:ext>
            </p:extLst>
          </p:nvPr>
        </p:nvGraphicFramePr>
        <p:xfrm>
          <a:off x="640492" y="1240739"/>
          <a:ext cx="5181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ontent Placeholder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199197648"/>
              </p:ext>
            </p:extLst>
          </p:nvPr>
        </p:nvGraphicFramePr>
        <p:xfrm>
          <a:off x="5990968" y="1240739"/>
          <a:ext cx="5181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3009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354</TotalTime>
  <Words>806</Words>
  <Application>Microsoft Office PowerPoint</Application>
  <PresentationFormat>Widescreen</PresentationFormat>
  <Paragraphs>397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The development of Albania: 1980-1990</vt:lpstr>
      <vt:lpstr>Main Presentation Points</vt:lpstr>
      <vt:lpstr> Some thoughts on economic development of Albania after II-World War</vt:lpstr>
      <vt:lpstr>Albania: Main indiciators, 1980-1990</vt:lpstr>
      <vt:lpstr>Albania: Main indiciators, 1980-1990</vt:lpstr>
      <vt:lpstr>Figure 5. Balance Sheet of State Bank of Albania</vt:lpstr>
      <vt:lpstr>Balance Sheet of Savings Banks, 1980-90</vt:lpstr>
      <vt:lpstr> Balance Sheet of State Agricultural Bank, 1980-90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Elona Dushku</dc:creator>
  <cp:lastModifiedBy>Elona Dushku</cp:lastModifiedBy>
  <cp:revision>34</cp:revision>
  <dcterms:created xsi:type="dcterms:W3CDTF">2023-11-30T16:29:54Z</dcterms:created>
  <dcterms:modified xsi:type="dcterms:W3CDTF">2023-12-01T14:49:21Z</dcterms:modified>
</cp:coreProperties>
</file>